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K Grotesk Medium" charset="1" panose="00000600000000000000"/>
      <p:regular r:id="rId18"/>
    </p:embeddedFont>
    <p:embeddedFont>
      <p:font typeface="HK Grotesk Bold" charset="1" panose="00000800000000000000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8148" y="0"/>
            <a:ext cx="16942443" cy="7791832"/>
          </a:xfrm>
          <a:custGeom>
            <a:avLst/>
            <a:gdLst/>
            <a:ahLst/>
            <a:cxnLst/>
            <a:rect r="r" b="b" t="t" l="l"/>
            <a:pathLst>
              <a:path h="7791832" w="16942443">
                <a:moveTo>
                  <a:pt x="0" y="0"/>
                </a:moveTo>
                <a:lnTo>
                  <a:pt x="16942442" y="0"/>
                </a:lnTo>
                <a:lnTo>
                  <a:pt x="16942442" y="7791832"/>
                </a:lnTo>
                <a:lnTo>
                  <a:pt x="0" y="7791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l="0" t="-22434" r="0" b="-224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4620" y="-81347"/>
            <a:ext cx="14233826" cy="4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2"/>
              </a:lnSpc>
            </a:pPr>
            <a:r>
              <a:rPr lang="en-US" sz="7666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Elements of  computing - 02</a:t>
            </a:r>
          </a:p>
          <a:p>
            <a:pPr algn="ctr">
              <a:lnSpc>
                <a:spcPts val="10732"/>
              </a:lnSpc>
            </a:pPr>
            <a:r>
              <a:rPr lang="en-US" sz="7666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AND</a:t>
            </a:r>
          </a:p>
          <a:p>
            <a:pPr algn="ctr">
              <a:lnSpc>
                <a:spcPts val="10732"/>
              </a:lnSpc>
              <a:spcBef>
                <a:spcPct val="0"/>
              </a:spcBef>
            </a:pPr>
            <a:r>
              <a:rPr lang="en-US" b="true" sz="7666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Mathematics For Computing - 02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78097" y="4402335"/>
            <a:ext cx="8040531" cy="256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8"/>
              </a:lnSpc>
            </a:pPr>
            <a:r>
              <a:rPr lang="en-US" sz="7291" b="tru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Sem -2</a:t>
            </a:r>
          </a:p>
          <a:p>
            <a:pPr algn="ctr">
              <a:lnSpc>
                <a:spcPts val="10208"/>
              </a:lnSpc>
              <a:spcBef>
                <a:spcPct val="0"/>
              </a:spcBef>
            </a:pPr>
            <a:r>
              <a:rPr lang="en-US" b="true" sz="729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Group Number - 18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52381" y="6192419"/>
            <a:ext cx="3780691" cy="2125241"/>
          </a:xfrm>
          <a:custGeom>
            <a:avLst/>
            <a:gdLst/>
            <a:ahLst/>
            <a:cxnLst/>
            <a:rect r="r" b="b" t="t" l="l"/>
            <a:pathLst>
              <a:path h="2125241" w="3780691">
                <a:moveTo>
                  <a:pt x="0" y="0"/>
                </a:moveTo>
                <a:lnTo>
                  <a:pt x="3780691" y="0"/>
                </a:lnTo>
                <a:lnTo>
                  <a:pt x="3780691" y="2125241"/>
                </a:lnTo>
                <a:lnTo>
                  <a:pt x="0" y="2125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18010"/>
            <a:ext cx="3912698" cy="2199446"/>
          </a:xfrm>
          <a:custGeom>
            <a:avLst/>
            <a:gdLst/>
            <a:ahLst/>
            <a:cxnLst/>
            <a:rect r="r" b="b" t="t" l="l"/>
            <a:pathLst>
              <a:path h="2199446" w="3912698">
                <a:moveTo>
                  <a:pt x="0" y="0"/>
                </a:moveTo>
                <a:lnTo>
                  <a:pt x="3912698" y="0"/>
                </a:lnTo>
                <a:lnTo>
                  <a:pt x="3912698" y="2199445"/>
                </a:lnTo>
                <a:lnTo>
                  <a:pt x="0" y="2199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3344" y="6192419"/>
            <a:ext cx="3970656" cy="2125241"/>
          </a:xfrm>
          <a:custGeom>
            <a:avLst/>
            <a:gdLst/>
            <a:ahLst/>
            <a:cxnLst/>
            <a:rect r="r" b="b" t="t" l="l"/>
            <a:pathLst>
              <a:path h="2125241" w="3970656">
                <a:moveTo>
                  <a:pt x="0" y="0"/>
                </a:moveTo>
                <a:lnTo>
                  <a:pt x="3970656" y="0"/>
                </a:lnTo>
                <a:lnTo>
                  <a:pt x="3970656" y="2125241"/>
                </a:lnTo>
                <a:lnTo>
                  <a:pt x="0" y="2125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24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3344" y="3569931"/>
            <a:ext cx="3912698" cy="2199446"/>
          </a:xfrm>
          <a:custGeom>
            <a:avLst/>
            <a:gdLst/>
            <a:ahLst/>
            <a:cxnLst/>
            <a:rect r="r" b="b" t="t" l="l"/>
            <a:pathLst>
              <a:path h="2199446" w="3912698">
                <a:moveTo>
                  <a:pt x="0" y="0"/>
                </a:moveTo>
                <a:lnTo>
                  <a:pt x="3912698" y="0"/>
                </a:lnTo>
                <a:lnTo>
                  <a:pt x="3912698" y="2199445"/>
                </a:lnTo>
                <a:lnTo>
                  <a:pt x="0" y="2199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8132" y="3592825"/>
            <a:ext cx="3964334" cy="2228472"/>
          </a:xfrm>
          <a:custGeom>
            <a:avLst/>
            <a:gdLst/>
            <a:ahLst/>
            <a:cxnLst/>
            <a:rect r="r" b="b" t="t" l="l"/>
            <a:pathLst>
              <a:path h="2228472" w="3964334">
                <a:moveTo>
                  <a:pt x="0" y="0"/>
                </a:moveTo>
                <a:lnTo>
                  <a:pt x="3964335" y="0"/>
                </a:lnTo>
                <a:lnTo>
                  <a:pt x="3964335" y="2228472"/>
                </a:lnTo>
                <a:lnTo>
                  <a:pt x="0" y="222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192419"/>
            <a:ext cx="3912698" cy="2199446"/>
          </a:xfrm>
          <a:custGeom>
            <a:avLst/>
            <a:gdLst/>
            <a:ahLst/>
            <a:cxnLst/>
            <a:rect r="r" b="b" t="t" l="l"/>
            <a:pathLst>
              <a:path h="2199446" w="3912698">
                <a:moveTo>
                  <a:pt x="0" y="0"/>
                </a:moveTo>
                <a:lnTo>
                  <a:pt x="3912698" y="0"/>
                </a:lnTo>
                <a:lnTo>
                  <a:pt x="3912698" y="2199446"/>
                </a:lnTo>
                <a:lnTo>
                  <a:pt x="0" y="2199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14920" y="3592825"/>
            <a:ext cx="3918152" cy="2202512"/>
          </a:xfrm>
          <a:custGeom>
            <a:avLst/>
            <a:gdLst/>
            <a:ahLst/>
            <a:cxnLst/>
            <a:rect r="r" b="b" t="t" l="l"/>
            <a:pathLst>
              <a:path h="2202512" w="3918152">
                <a:moveTo>
                  <a:pt x="0" y="0"/>
                </a:moveTo>
                <a:lnTo>
                  <a:pt x="3918152" y="0"/>
                </a:lnTo>
                <a:lnTo>
                  <a:pt x="3918152" y="2202512"/>
                </a:lnTo>
                <a:lnTo>
                  <a:pt x="0" y="2202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61672" y="6192419"/>
            <a:ext cx="4010795" cy="2125241"/>
          </a:xfrm>
          <a:custGeom>
            <a:avLst/>
            <a:gdLst/>
            <a:ahLst/>
            <a:cxnLst/>
            <a:rect r="r" b="b" t="t" l="l"/>
            <a:pathLst>
              <a:path h="2125241" w="4010795">
                <a:moveTo>
                  <a:pt x="0" y="0"/>
                </a:moveTo>
                <a:lnTo>
                  <a:pt x="4010795" y="0"/>
                </a:lnTo>
                <a:lnTo>
                  <a:pt x="4010795" y="2125241"/>
                </a:lnTo>
                <a:lnTo>
                  <a:pt x="0" y="21252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42" t="-4497" r="0" b="-449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72869" y="141766"/>
            <a:ext cx="8266788" cy="246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88"/>
              </a:lnSpc>
            </a:pPr>
            <a:r>
              <a:rPr lang="en-US" sz="144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Outputs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5373" y="127693"/>
            <a:ext cx="6342340" cy="153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3"/>
              </a:lnSpc>
            </a:pPr>
            <a:r>
              <a:rPr lang="en-US" b="true" sz="895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By 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3151" y="2224987"/>
            <a:ext cx="16501698" cy="747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7"/>
              </a:lnSpc>
            </a:pPr>
            <a:r>
              <a:rPr lang="en-US" sz="861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K. Iniya - Cb.sc.u4aie24118</a:t>
            </a:r>
          </a:p>
          <a:p>
            <a:pPr algn="ctr">
              <a:lnSpc>
                <a:spcPts val="12057"/>
              </a:lnSpc>
            </a:pPr>
            <a:r>
              <a:rPr lang="en-US" sz="861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M.V Mukesh - Cb.sc.u4aie24138</a:t>
            </a:r>
          </a:p>
          <a:p>
            <a:pPr algn="ctr">
              <a:lnSpc>
                <a:spcPts val="12057"/>
              </a:lnSpc>
            </a:pPr>
            <a:r>
              <a:rPr lang="en-US" sz="8612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P. Varshitha - Cb.sc.u4aie24144</a:t>
            </a:r>
          </a:p>
          <a:p>
            <a:pPr algn="ctr">
              <a:lnSpc>
                <a:spcPts val="12057"/>
              </a:lnSpc>
              <a:spcBef>
                <a:spcPct val="0"/>
              </a:spcBef>
            </a:pPr>
            <a:r>
              <a:rPr lang="en-US" b="true" sz="861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U.V. Krishna Sudeepthi - Cb.sc.u4aie24165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917" y="280048"/>
            <a:ext cx="15663066" cy="9681884"/>
          </a:xfrm>
          <a:custGeom>
            <a:avLst/>
            <a:gdLst/>
            <a:ahLst/>
            <a:cxnLst/>
            <a:rect r="r" b="b" t="t" l="l"/>
            <a:pathLst>
              <a:path h="9681884" w="15663066">
                <a:moveTo>
                  <a:pt x="0" y="0"/>
                </a:moveTo>
                <a:lnTo>
                  <a:pt x="15663066" y="0"/>
                </a:lnTo>
                <a:lnTo>
                  <a:pt x="15663066" y="9681884"/>
                </a:lnTo>
                <a:lnTo>
                  <a:pt x="0" y="968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54" r="0" b="-760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3408631" y="4215464"/>
            <a:ext cx="11044828" cy="115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0"/>
              </a:lnSpc>
              <a:spcBef>
                <a:spcPct val="0"/>
              </a:spcBef>
            </a:pPr>
            <a:r>
              <a:rPr lang="en-US" b="true" sz="6714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Object Detection Using YOLO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037" y="2124381"/>
            <a:ext cx="1877327" cy="1539676"/>
            <a:chOff x="0" y="0"/>
            <a:chExt cx="99104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047" cy="812800"/>
            </a:xfrm>
            <a:custGeom>
              <a:avLst/>
              <a:gdLst/>
              <a:ahLst/>
              <a:cxnLst/>
              <a:rect r="r" b="b" t="t" l="l"/>
              <a:pathLst>
                <a:path h="812800" w="991047">
                  <a:moveTo>
                    <a:pt x="991047" y="406400"/>
                  </a:moveTo>
                  <a:lnTo>
                    <a:pt x="584647" y="0"/>
                  </a:lnTo>
                  <a:lnTo>
                    <a:pt x="58464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84647" y="609600"/>
                  </a:lnTo>
                  <a:lnTo>
                    <a:pt x="584647" y="812800"/>
                  </a:lnTo>
                  <a:lnTo>
                    <a:pt x="991047" y="406400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8894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49743" y="721141"/>
            <a:ext cx="13509781" cy="115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3"/>
              </a:lnSpc>
            </a:pPr>
            <a:r>
              <a:rPr lang="en-US" sz="885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854557"/>
            <a:ext cx="18288000" cy="385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6"/>
              </a:lnSpc>
              <a:spcBef>
                <a:spcPct val="0"/>
              </a:spcBef>
            </a:pPr>
            <a:r>
              <a:rPr lang="en-US" b="true" sz="316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 detection using YOLO (You Only Look Once) is a real-time deep learning model that identifies and classifies multiple objects in images and videos. Unlike traditional methods that scan an image multiple times, YOLO processes the entire image in a single forward pass, making it extremely fast and efficient. It divides the image into a grid, predicts bounding boxes, object confidence scores, and class labels simultaneously. YOLOv3, a widely used version, improves accuracy with multi-scale detection and Darknet-53 as its backbone. It is used in autonomous vehicles, surveillance, healthcare, and retail due to its high speed and real-time detection capabilities.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35096" y="857250"/>
            <a:ext cx="61026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8862" y="3465390"/>
            <a:ext cx="1877327" cy="1539676"/>
            <a:chOff x="0" y="0"/>
            <a:chExt cx="99104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1047" cy="812800"/>
            </a:xfrm>
            <a:custGeom>
              <a:avLst/>
              <a:gdLst/>
              <a:ahLst/>
              <a:cxnLst/>
              <a:rect r="r" b="b" t="t" l="l"/>
              <a:pathLst>
                <a:path h="812800" w="991047">
                  <a:moveTo>
                    <a:pt x="991047" y="406400"/>
                  </a:moveTo>
                  <a:lnTo>
                    <a:pt x="584647" y="0"/>
                  </a:lnTo>
                  <a:lnTo>
                    <a:pt x="58464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84647" y="609600"/>
                  </a:lnTo>
                  <a:lnTo>
                    <a:pt x="584647" y="812800"/>
                  </a:lnTo>
                  <a:lnTo>
                    <a:pt x="991047" y="406400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55575"/>
              <a:ext cx="8894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97525" y="3800599"/>
            <a:ext cx="15385864" cy="66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2"/>
              </a:lnSpc>
              <a:spcBef>
                <a:spcPct val="0"/>
              </a:spcBef>
            </a:pPr>
            <a:r>
              <a:rPr lang="en-US" b="true" sz="385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 develop a real-time object detection system using YOLO.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8862" y="5328553"/>
            <a:ext cx="1877327" cy="1539676"/>
            <a:chOff x="0" y="0"/>
            <a:chExt cx="99104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1047" cy="812800"/>
            </a:xfrm>
            <a:custGeom>
              <a:avLst/>
              <a:gdLst/>
              <a:ahLst/>
              <a:cxnLst/>
              <a:rect r="r" b="b" t="t" l="l"/>
              <a:pathLst>
                <a:path h="812800" w="991047">
                  <a:moveTo>
                    <a:pt x="991047" y="406400"/>
                  </a:moveTo>
                  <a:lnTo>
                    <a:pt x="584647" y="0"/>
                  </a:lnTo>
                  <a:lnTo>
                    <a:pt x="58464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84647" y="609600"/>
                  </a:lnTo>
                  <a:lnTo>
                    <a:pt x="584647" y="812800"/>
                  </a:lnTo>
                  <a:lnTo>
                    <a:pt x="991047" y="406400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8894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98857" y="5771807"/>
            <a:ext cx="13183201" cy="57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  <a:spcBef>
                <a:spcPct val="0"/>
              </a:spcBef>
            </a:pPr>
            <a:r>
              <a:rPr lang="en-US" b="true" sz="3285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 accurately detect and classify multiple objects in an image or video.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58862" y="7056655"/>
            <a:ext cx="1877327" cy="1539676"/>
            <a:chOff x="0" y="0"/>
            <a:chExt cx="991047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047" cy="812800"/>
            </a:xfrm>
            <a:custGeom>
              <a:avLst/>
              <a:gdLst/>
              <a:ahLst/>
              <a:cxnLst/>
              <a:rect r="r" b="b" t="t" l="l"/>
              <a:pathLst>
                <a:path h="812800" w="991047">
                  <a:moveTo>
                    <a:pt x="991047" y="406400"/>
                  </a:moveTo>
                  <a:lnTo>
                    <a:pt x="584647" y="0"/>
                  </a:lnTo>
                  <a:lnTo>
                    <a:pt x="58464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84647" y="609600"/>
                  </a:lnTo>
                  <a:lnTo>
                    <a:pt x="584647" y="812800"/>
                  </a:lnTo>
                  <a:lnTo>
                    <a:pt x="991047" y="406400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8894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75284" y="7471034"/>
            <a:ext cx="13006773" cy="58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5"/>
              </a:lnSpc>
              <a:spcBef>
                <a:spcPct val="0"/>
              </a:spcBef>
            </a:pPr>
            <a:r>
              <a:rPr lang="en-US" b="true" sz="3332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 improve processing speed and efficiency for real-time applications.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7593" y="427028"/>
            <a:ext cx="13497058" cy="214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31"/>
              </a:lnSpc>
            </a:pPr>
            <a:r>
              <a:rPr lang="en-US" sz="125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METHODOLOGY 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0037" y="3356213"/>
            <a:ext cx="1877327" cy="1539676"/>
            <a:chOff x="0" y="0"/>
            <a:chExt cx="99104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1047" cy="812800"/>
            </a:xfrm>
            <a:custGeom>
              <a:avLst/>
              <a:gdLst/>
              <a:ahLst/>
              <a:cxnLst/>
              <a:rect r="r" b="b" t="t" l="l"/>
              <a:pathLst>
                <a:path h="812800" w="991047">
                  <a:moveTo>
                    <a:pt x="991047" y="406400"/>
                  </a:moveTo>
                  <a:lnTo>
                    <a:pt x="584647" y="0"/>
                  </a:lnTo>
                  <a:lnTo>
                    <a:pt x="58464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84647" y="609600"/>
                  </a:lnTo>
                  <a:lnTo>
                    <a:pt x="584647" y="812800"/>
                  </a:lnTo>
                  <a:lnTo>
                    <a:pt x="991047" y="406400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55575"/>
              <a:ext cx="8894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59869" y="3616623"/>
            <a:ext cx="74041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Preparing the Dataset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2592" y="4656016"/>
            <a:ext cx="17725408" cy="50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8"/>
              </a:lnSpc>
              <a:spcBef>
                <a:spcPct val="0"/>
              </a:spcBef>
            </a:pPr>
            <a:r>
              <a:rPr lang="en-US" b="true" sz="293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using a pre-trained model, it can detect common objects like people, cars, and animals.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037" y="5941687"/>
            <a:ext cx="1877327" cy="1539676"/>
            <a:chOff x="0" y="0"/>
            <a:chExt cx="99104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1047" cy="812800"/>
            </a:xfrm>
            <a:custGeom>
              <a:avLst/>
              <a:gdLst/>
              <a:ahLst/>
              <a:cxnLst/>
              <a:rect r="r" b="b" t="t" l="l"/>
              <a:pathLst>
                <a:path h="812800" w="991047">
                  <a:moveTo>
                    <a:pt x="991047" y="406400"/>
                  </a:moveTo>
                  <a:lnTo>
                    <a:pt x="584647" y="0"/>
                  </a:lnTo>
                  <a:lnTo>
                    <a:pt x="58464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84647" y="609600"/>
                  </a:lnTo>
                  <a:lnTo>
                    <a:pt x="584647" y="812800"/>
                  </a:lnTo>
                  <a:lnTo>
                    <a:pt x="991047" y="406400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55575"/>
              <a:ext cx="8894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9869" y="5229483"/>
            <a:ext cx="623935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Split the dataset int</a:t>
            </a: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 training and testing sets.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86515" y="6220352"/>
            <a:ext cx="114811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Implementing YOLO for Detection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5464" y="7433738"/>
            <a:ext cx="740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Load the YOLO model and apply it to images or videos.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037" y="1331594"/>
            <a:ext cx="1877327" cy="1539676"/>
            <a:chOff x="0" y="0"/>
            <a:chExt cx="99104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047" cy="812800"/>
            </a:xfrm>
            <a:custGeom>
              <a:avLst/>
              <a:gdLst/>
              <a:ahLst/>
              <a:cxnLst/>
              <a:rect r="r" b="b" t="t" l="l"/>
              <a:pathLst>
                <a:path h="812800" w="991047">
                  <a:moveTo>
                    <a:pt x="991047" y="406400"/>
                  </a:moveTo>
                  <a:lnTo>
                    <a:pt x="584647" y="0"/>
                  </a:lnTo>
                  <a:lnTo>
                    <a:pt x="58464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84647" y="609600"/>
                  </a:lnTo>
                  <a:lnTo>
                    <a:pt x="584647" y="812800"/>
                  </a:lnTo>
                  <a:lnTo>
                    <a:pt x="991047" y="406400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8894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037" y="4703226"/>
            <a:ext cx="1877327" cy="1539676"/>
            <a:chOff x="0" y="0"/>
            <a:chExt cx="99104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1047" cy="812800"/>
            </a:xfrm>
            <a:custGeom>
              <a:avLst/>
              <a:gdLst/>
              <a:ahLst/>
              <a:cxnLst/>
              <a:rect r="r" b="b" t="t" l="l"/>
              <a:pathLst>
                <a:path h="812800" w="991047">
                  <a:moveTo>
                    <a:pt x="991047" y="406400"/>
                  </a:moveTo>
                  <a:lnTo>
                    <a:pt x="584647" y="0"/>
                  </a:lnTo>
                  <a:lnTo>
                    <a:pt x="58464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84647" y="609600"/>
                  </a:lnTo>
                  <a:lnTo>
                    <a:pt x="584647" y="812800"/>
                  </a:lnTo>
                  <a:lnTo>
                    <a:pt x="991047" y="406400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5575"/>
              <a:ext cx="8894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36605" y="5202230"/>
            <a:ext cx="82625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Evaluating Performance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490552"/>
            <a:ext cx="13208683" cy="51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  <a:spcBef>
                <a:spcPct val="0"/>
              </a:spcBef>
            </a:pPr>
            <a:r>
              <a:rPr lang="en-US" b="true" sz="3057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Check accuracy and speed of object detection.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5769" y="7093194"/>
            <a:ext cx="13146602" cy="53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b="true" sz="317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Compare with other models like Faster R-CNN and SSD.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2120" y="1603176"/>
            <a:ext cx="1145274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Processing and Displaying Results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3795" y="2814121"/>
            <a:ext cx="14145531" cy="158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  <a:spcBef>
                <a:spcPct val="0"/>
              </a:spcBef>
            </a:pPr>
            <a:r>
              <a:rPr lang="en-US" b="true" sz="306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Integrate </a:t>
            </a:r>
            <a:r>
              <a:rPr lang="en-US" b="true" sz="306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YOLO into web, mobile, or security applications.</a:t>
            </a:r>
          </a:p>
          <a:p>
            <a:pPr algn="ctr">
              <a:lnSpc>
                <a:spcPts val="4296"/>
              </a:lnSpc>
              <a:spcBef>
                <a:spcPct val="0"/>
              </a:spcBef>
            </a:pPr>
          </a:p>
          <a:p>
            <a:pPr algn="ctr">
              <a:lnSpc>
                <a:spcPts val="4296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536605" y="3579073"/>
            <a:ext cx="11635765" cy="52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b="true" sz="313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Draw boxes around objects using OpenCV for better visualization.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84119" y="-133350"/>
            <a:ext cx="19456238" cy="115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5"/>
              </a:lnSpc>
            </a:pPr>
            <a:r>
              <a:rPr lang="en-US" sz="673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 of YOLOv3 Over 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0068" y="1057367"/>
            <a:ext cx="71945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YOLOv3 Architecture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2491" y="2093869"/>
            <a:ext cx="14941725" cy="97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sz="2841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YOLOv3 follows a single-shot detection approach, processing the entire image in one forward</a:t>
            </a:r>
          </a:p>
          <a:p>
            <a:pPr algn="ctr">
              <a:lnSpc>
                <a:spcPts val="3977"/>
              </a:lnSpc>
              <a:spcBef>
                <a:spcPct val="0"/>
              </a:spcBef>
            </a:pPr>
            <a:r>
              <a:rPr lang="en-US" b="true" sz="284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pass through a deep neural network.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4078" y="3182519"/>
            <a:ext cx="123303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Components of YOLOv3 Architecture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6243" y="4383352"/>
            <a:ext cx="6024695" cy="74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2"/>
              </a:lnSpc>
              <a:spcBef>
                <a:spcPct val="0"/>
              </a:spcBef>
            </a:pPr>
            <a:r>
              <a:rPr lang="en-US" b="true" sz="4387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Backbone – Darknet-53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48290" y="4231539"/>
            <a:ext cx="1764776" cy="1197711"/>
            <a:chOff x="0" y="0"/>
            <a:chExt cx="931631" cy="632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1631" cy="632276"/>
            </a:xfrm>
            <a:custGeom>
              <a:avLst/>
              <a:gdLst/>
              <a:ahLst/>
              <a:cxnLst/>
              <a:rect r="r" b="b" t="t" l="l"/>
              <a:pathLst>
                <a:path h="632276" w="931631">
                  <a:moveTo>
                    <a:pt x="931631" y="316138"/>
                  </a:moveTo>
                  <a:lnTo>
                    <a:pt x="525231" y="0"/>
                  </a:lnTo>
                  <a:lnTo>
                    <a:pt x="525231" y="203200"/>
                  </a:lnTo>
                  <a:lnTo>
                    <a:pt x="0" y="203200"/>
                  </a:lnTo>
                  <a:lnTo>
                    <a:pt x="0" y="429076"/>
                  </a:lnTo>
                  <a:lnTo>
                    <a:pt x="525231" y="429076"/>
                  </a:lnTo>
                  <a:lnTo>
                    <a:pt x="525231" y="632276"/>
                  </a:lnTo>
                  <a:lnTo>
                    <a:pt x="931631" y="316138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830031" cy="273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013067" y="5238107"/>
            <a:ext cx="998565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Uses Darknet-53, a deep convoluti</a:t>
            </a: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onal neural network with 53 layers.</a:t>
            </a:r>
          </a:p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Contains residual connections for better feature extraction.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248290" y="5995954"/>
            <a:ext cx="1764776" cy="1197711"/>
            <a:chOff x="0" y="0"/>
            <a:chExt cx="931631" cy="6322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1631" cy="632276"/>
            </a:xfrm>
            <a:custGeom>
              <a:avLst/>
              <a:gdLst/>
              <a:ahLst/>
              <a:cxnLst/>
              <a:rect r="r" b="b" t="t" l="l"/>
              <a:pathLst>
                <a:path h="632276" w="931631">
                  <a:moveTo>
                    <a:pt x="931631" y="316138"/>
                  </a:moveTo>
                  <a:lnTo>
                    <a:pt x="525231" y="0"/>
                  </a:lnTo>
                  <a:lnTo>
                    <a:pt x="525231" y="203200"/>
                  </a:lnTo>
                  <a:lnTo>
                    <a:pt x="0" y="203200"/>
                  </a:lnTo>
                  <a:lnTo>
                    <a:pt x="0" y="429076"/>
                  </a:lnTo>
                  <a:lnTo>
                    <a:pt x="525231" y="429076"/>
                  </a:lnTo>
                  <a:lnTo>
                    <a:pt x="525231" y="632276"/>
                  </a:lnTo>
                  <a:lnTo>
                    <a:pt x="931631" y="316138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830031" cy="273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06243" y="6220388"/>
            <a:ext cx="8552831" cy="66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  <a:spcBef>
                <a:spcPct val="0"/>
              </a:spcBef>
            </a:pPr>
            <a:r>
              <a:rPr lang="en-US" b="true" sz="386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Neck – Feature Pyramid Network (FPN)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3067" y="6997807"/>
            <a:ext cx="1089136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Extracts multi-scale features f</a:t>
            </a: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or detecting small, medium, and large objects.</a:t>
            </a:r>
          </a:p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Outputs three different scales for improved accuracy.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248290" y="7642916"/>
            <a:ext cx="1764776" cy="1197711"/>
            <a:chOff x="0" y="0"/>
            <a:chExt cx="931631" cy="6322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1631" cy="632276"/>
            </a:xfrm>
            <a:custGeom>
              <a:avLst/>
              <a:gdLst/>
              <a:ahLst/>
              <a:cxnLst/>
              <a:rect r="r" b="b" t="t" l="l"/>
              <a:pathLst>
                <a:path h="632276" w="931631">
                  <a:moveTo>
                    <a:pt x="931631" y="316138"/>
                  </a:moveTo>
                  <a:lnTo>
                    <a:pt x="525231" y="0"/>
                  </a:lnTo>
                  <a:lnTo>
                    <a:pt x="525231" y="203200"/>
                  </a:lnTo>
                  <a:lnTo>
                    <a:pt x="0" y="203200"/>
                  </a:lnTo>
                  <a:lnTo>
                    <a:pt x="0" y="429076"/>
                  </a:lnTo>
                  <a:lnTo>
                    <a:pt x="525231" y="429076"/>
                  </a:lnTo>
                  <a:lnTo>
                    <a:pt x="525231" y="632276"/>
                  </a:lnTo>
                  <a:lnTo>
                    <a:pt x="931631" y="316138"/>
                  </a:lnTo>
                  <a:close/>
                </a:path>
              </a:pathLst>
            </a:custGeom>
            <a:solidFill>
              <a:srgbClr val="17171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55575"/>
              <a:ext cx="830031" cy="273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206243" y="8001056"/>
            <a:ext cx="5298415" cy="67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b="true" sz="40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Head – Detection Layer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3067" y="8793002"/>
            <a:ext cx="706028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Divides the image int</a:t>
            </a: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 a grid and predicts:</a:t>
            </a:r>
          </a:p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Uses anchor boxes for better object localization.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694" y="1028700"/>
            <a:ext cx="17770612" cy="9063012"/>
          </a:xfrm>
          <a:custGeom>
            <a:avLst/>
            <a:gdLst/>
            <a:ahLst/>
            <a:cxnLst/>
            <a:rect r="r" b="b" t="t" l="l"/>
            <a:pathLst>
              <a:path h="9063012" w="17770612">
                <a:moveTo>
                  <a:pt x="0" y="0"/>
                </a:moveTo>
                <a:lnTo>
                  <a:pt x="17770612" y="0"/>
                </a:lnTo>
                <a:lnTo>
                  <a:pt x="17770612" y="9063012"/>
                </a:lnTo>
                <a:lnTo>
                  <a:pt x="0" y="906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45776" y="78337"/>
            <a:ext cx="2156803" cy="78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1"/>
              </a:lnSpc>
              <a:spcBef>
                <a:spcPct val="0"/>
              </a:spcBef>
            </a:pPr>
            <a:r>
              <a:rPr lang="en-US" b="true" sz="4701">
                <a:solidFill>
                  <a:srgbClr val="F9F9F9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 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40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9619" y="2571085"/>
            <a:ext cx="8460526" cy="5565582"/>
          </a:xfrm>
          <a:custGeom>
            <a:avLst/>
            <a:gdLst/>
            <a:ahLst/>
            <a:cxnLst/>
            <a:rect r="r" b="b" t="t" l="l"/>
            <a:pathLst>
              <a:path h="5565582" w="8460526">
                <a:moveTo>
                  <a:pt x="0" y="0"/>
                </a:moveTo>
                <a:lnTo>
                  <a:pt x="8460526" y="0"/>
                </a:lnTo>
                <a:lnTo>
                  <a:pt x="8460526" y="5565583"/>
                </a:lnTo>
                <a:lnTo>
                  <a:pt x="0" y="5565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0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8304" y="2571085"/>
            <a:ext cx="9900878" cy="5565582"/>
          </a:xfrm>
          <a:custGeom>
            <a:avLst/>
            <a:gdLst/>
            <a:ahLst/>
            <a:cxnLst/>
            <a:rect r="r" b="b" t="t" l="l"/>
            <a:pathLst>
              <a:path h="5565582" w="9900878">
                <a:moveTo>
                  <a:pt x="0" y="0"/>
                </a:moveTo>
                <a:lnTo>
                  <a:pt x="9900878" y="0"/>
                </a:lnTo>
                <a:lnTo>
                  <a:pt x="9900878" y="5565583"/>
                </a:lnTo>
                <a:lnTo>
                  <a:pt x="0" y="5565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87716" y="933450"/>
            <a:ext cx="5038539" cy="8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4"/>
              </a:lnSpc>
              <a:spcBef>
                <a:spcPct val="0"/>
              </a:spcBef>
            </a:pPr>
            <a:r>
              <a:rPr lang="en-US" b="true" sz="513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After Detection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4370" y="933450"/>
            <a:ext cx="6009182" cy="8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1"/>
              </a:lnSpc>
              <a:spcBef>
                <a:spcPct val="0"/>
              </a:spcBef>
            </a:pPr>
            <a:r>
              <a:rPr lang="en-US" b="true" sz="475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Before Detection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DAGhWDE_3mY</dc:identifier>
  <dcterms:modified xsi:type="dcterms:W3CDTF">2011-08-01T06:04:30Z</dcterms:modified>
  <cp:revision>1</cp:revision>
  <dc:title>Business Proposal Presentation in Purple Monochrome Corporate Style</dc:title>
</cp:coreProperties>
</file>